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3" r:id="rId2"/>
    <p:sldId id="272" r:id="rId3"/>
    <p:sldId id="275" r:id="rId4"/>
  </p:sldIdLst>
  <p:sldSz cx="7556500" cy="106934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88" userDrawn="1">
          <p15:clr>
            <a:srgbClr val="A4A3A4"/>
          </p15:clr>
        </p15:guide>
        <p15:guide id="2" pos="4348" userDrawn="1">
          <p15:clr>
            <a:srgbClr val="A4A3A4"/>
          </p15:clr>
        </p15:guide>
        <p15:guide id="3" orient="horz" pos="296" userDrawn="1">
          <p15:clr>
            <a:srgbClr val="A4A3A4"/>
          </p15:clr>
        </p15:guide>
        <p15:guide id="4" pos="220" userDrawn="1">
          <p15:clr>
            <a:srgbClr val="A4A3A4"/>
          </p15:clr>
        </p15:guide>
        <p15:guide id="5" orient="horz" pos="32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AF953C5-4B59-D614-0803-2FEFBF267C2C}" name="KPMG" initials="KPMG" userId="KPMG"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acena, Stepan" initials="KS" lastIdx="3" clrIdx="0">
    <p:extLst>
      <p:ext uri="{19B8F6BF-5375-455C-9EA6-DF929625EA0E}">
        <p15:presenceInfo xmlns:p15="http://schemas.microsoft.com/office/powerpoint/2012/main" userId="S::skacena@kpmg.cz::87c96421-4241-499d-ace8-25a0b81cd1d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3296"/>
    <a:srgbClr val="E60066"/>
    <a:srgbClr val="1E49E2"/>
    <a:srgbClr val="00338D"/>
    <a:srgbClr val="7213EA"/>
    <a:srgbClr val="00B8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945" autoAdjust="0"/>
    <p:restoredTop sz="97025" autoAdjust="0"/>
  </p:normalViewPr>
  <p:slideViewPr>
    <p:cSldViewPr>
      <p:cViewPr varScale="1">
        <p:scale>
          <a:sx n="74" d="100"/>
          <a:sy n="74" d="100"/>
        </p:scale>
        <p:origin x="2814" y="-1386"/>
      </p:cViewPr>
      <p:guideLst>
        <p:guide orient="horz" pos="6488"/>
        <p:guide pos="4348"/>
        <p:guide orient="horz" pos="296"/>
        <p:guide pos="220"/>
        <p:guide orient="horz" pos="3224"/>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With logo">
    <p:bg>
      <p:bgPr>
        <a:solidFill>
          <a:schemeClr val="bg1"/>
        </a:solidFill>
        <a:effectLst/>
      </p:bgPr>
    </p:bg>
    <p:spTree>
      <p:nvGrpSpPr>
        <p:cNvPr id="1" name=""/>
        <p:cNvGrpSpPr/>
        <p:nvPr/>
      </p:nvGrpSpPr>
      <p:grpSpPr>
        <a:xfrm>
          <a:off x="0" y="0"/>
          <a:ext cx="0" cy="0"/>
          <a:chOff x="0" y="0"/>
          <a:chExt cx="0" cy="0"/>
        </a:xfrm>
      </p:grpSpPr>
      <p:pic>
        <p:nvPicPr>
          <p:cNvPr id="5" name="Obrázek 4">
            <a:extLst>
              <a:ext uri="{FF2B5EF4-FFF2-40B4-BE49-F238E27FC236}">
                <a16:creationId xmlns:a16="http://schemas.microsoft.com/office/drawing/2014/main" id="{C3FEA849-B03B-4A95-BCEF-A286F6022B8B}"/>
              </a:ext>
            </a:extLst>
          </p:cNvPr>
          <p:cNvPicPr>
            <a:picLocks noChangeAspect="1"/>
          </p:cNvPicPr>
          <p:nvPr userDrawn="1"/>
        </p:nvPicPr>
        <p:blipFill>
          <a:blip r:embed="rId2"/>
          <a:stretch>
            <a:fillRect/>
          </a:stretch>
        </p:blipFill>
        <p:spPr>
          <a:xfrm>
            <a:off x="577851" y="469900"/>
            <a:ext cx="756238" cy="304800"/>
          </a:xfrm>
          <a:prstGeom prst="rect">
            <a:avLst/>
          </a:prstGeom>
        </p:spPr>
      </p:pic>
    </p:spTree>
  </p:cSld>
  <p:clrMapOvr>
    <a:masterClrMapping/>
  </p:clrMapOvr>
  <p:extLst>
    <p:ext uri="{DCECCB84-F9BA-43D5-87BE-67443E8EF086}">
      <p15:sldGuideLst xmlns:p15="http://schemas.microsoft.com/office/powerpoint/2012/main">
        <p15:guide id="2" pos="364" userDrawn="1">
          <p15:clr>
            <a:srgbClr val="FBAE40"/>
          </p15:clr>
        </p15:guide>
        <p15:guide id="3" orient="horz" pos="488"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07970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5" r:id="rId1"/>
    <p:sldLayoutId id="2147483668" r:id="rId2"/>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EAEC83-B13B-19B4-272A-C2C05B6C8C6B}"/>
              </a:ext>
            </a:extLst>
          </p:cNvPr>
          <p:cNvSpPr txBox="1"/>
          <p:nvPr/>
        </p:nvSpPr>
        <p:spPr>
          <a:xfrm>
            <a:off x="596900" y="6920913"/>
            <a:ext cx="6362700" cy="3198889"/>
          </a:xfrm>
          <a:prstGeom prst="rect">
            <a:avLst/>
          </a:prstGeom>
          <a:noFill/>
        </p:spPr>
        <p:txBody>
          <a:bodyPr wrap="square" lIns="0" tIns="0" rIns="0" bIns="0">
            <a:spAutoFit/>
          </a:bodyPr>
          <a:lstStyle/>
          <a:p>
            <a:pPr>
              <a:lnSpc>
                <a:spcPts val="1740"/>
              </a:lnSpc>
              <a:spcAft>
                <a:spcPts val="1200"/>
              </a:spcAft>
            </a:pPr>
            <a:r>
              <a:rPr lang="en-US" sz="1400" b="1" dirty="0" err="1">
                <a:solidFill>
                  <a:srgbClr val="CE3296"/>
                </a:solidFill>
                <a:latin typeface="Calibri" panose="020F0502020204030204" pitchFamily="34" charset="0"/>
                <a:cs typeface="Calibri" panose="020F0502020204030204" pitchFamily="34" charset="0"/>
              </a:rPr>
              <a:t>Účast</a:t>
            </a:r>
            <a:r>
              <a:rPr lang="en-US" sz="1400" b="1" dirty="0">
                <a:solidFill>
                  <a:srgbClr val="CE3296"/>
                </a:solidFill>
                <a:latin typeface="Calibri" panose="020F0502020204030204" pitchFamily="34" charset="0"/>
                <a:cs typeface="Calibri" panose="020F0502020204030204" pitchFamily="34" charset="0"/>
              </a:rPr>
              <a:t> </a:t>
            </a:r>
            <a:r>
              <a:rPr lang="en-US" sz="1400" b="1" dirty="0" err="1">
                <a:solidFill>
                  <a:srgbClr val="CE3296"/>
                </a:solidFill>
                <a:latin typeface="Calibri" panose="020F0502020204030204" pitchFamily="34" charset="0"/>
                <a:cs typeface="Calibri" panose="020F0502020204030204" pitchFamily="34" charset="0"/>
              </a:rPr>
              <a:t>přislíbili</a:t>
            </a:r>
            <a:r>
              <a:rPr lang="en-US" sz="1400" b="1" dirty="0">
                <a:solidFill>
                  <a:srgbClr val="CE3296"/>
                </a:solidFill>
                <a:latin typeface="Calibri" panose="020F0502020204030204" pitchFamily="34" charset="0"/>
                <a:cs typeface="Calibri" panose="020F0502020204030204" pitchFamily="34" charset="0"/>
              </a:rPr>
              <a:t>:</a:t>
            </a:r>
            <a:endParaRPr lang="en-US" sz="800" b="1" i="0" u="none" strike="noStrike" dirty="0">
              <a:solidFill>
                <a:srgbClr val="CE3296"/>
              </a:solidFill>
              <a:effectLst/>
              <a:latin typeface="Calibri" panose="020F0502020204030204" pitchFamily="34" charset="0"/>
              <a:cs typeface="Calibri" panose="020F0502020204030204" pitchFamily="34" charset="0"/>
            </a:endParaRPr>
          </a:p>
          <a:p>
            <a:pPr>
              <a:lnSpc>
                <a:spcPts val="1740"/>
              </a:lnSpc>
              <a:spcAft>
                <a:spcPts val="800"/>
              </a:spcAft>
            </a:pPr>
            <a:r>
              <a:rPr lang="cs-CZ" sz="1400" b="1" dirty="0">
                <a:latin typeface="Calibri" panose="020F0502020204030204" pitchFamily="34" charset="0"/>
                <a:cs typeface="Calibri" panose="020F0502020204030204" pitchFamily="34" charset="0"/>
              </a:rPr>
              <a:t>Lenka Falešníková </a:t>
            </a:r>
            <a:r>
              <a:rPr lang="en-US" sz="1400" dirty="0">
                <a:latin typeface="Calibri" panose="020F0502020204030204" pitchFamily="34" charset="0"/>
                <a:cs typeface="Calibri" panose="020F0502020204030204" pitchFamily="34" charset="0"/>
              </a:rPr>
              <a:t>– </a:t>
            </a:r>
            <a:r>
              <a:rPr lang="cs-CZ" sz="1400" dirty="0">
                <a:latin typeface="Calibri" panose="020F0502020204030204" pitchFamily="34" charset="0"/>
                <a:cs typeface="Calibri" panose="020F0502020204030204" pitchFamily="34" charset="0"/>
              </a:rPr>
              <a:t>vedoucí daňového oddělení České spořitelny, a.s.</a:t>
            </a:r>
            <a:endParaRPr lang="en-US" sz="1400" dirty="0">
              <a:latin typeface="Calibri" panose="020F0502020204030204" pitchFamily="34" charset="0"/>
              <a:cs typeface="Calibri" panose="020F0502020204030204" pitchFamily="34" charset="0"/>
            </a:endParaRPr>
          </a:p>
          <a:p>
            <a:pPr algn="l">
              <a:lnSpc>
                <a:spcPts val="1740"/>
              </a:lnSpc>
              <a:spcAft>
                <a:spcPts val="800"/>
              </a:spcAft>
            </a:pPr>
            <a:r>
              <a:rPr lang="cs-CZ" sz="1400" b="1" i="0" u="none" strike="noStrike" dirty="0">
                <a:effectLst/>
                <a:latin typeface="Calibri" panose="020F0502020204030204" pitchFamily="34" charset="0"/>
                <a:cs typeface="Calibri" panose="020F0502020204030204" pitchFamily="34" charset="0"/>
              </a:rPr>
              <a:t>Radovan Doležel </a:t>
            </a:r>
            <a:r>
              <a:rPr lang="en-US" sz="1400" b="0" i="0" u="none" strike="noStrike" dirty="0">
                <a:effectLst/>
                <a:latin typeface="Calibri" panose="020F0502020204030204" pitchFamily="34" charset="0"/>
                <a:cs typeface="Calibri" panose="020F0502020204030204" pitchFamily="34" charset="0"/>
              </a:rPr>
              <a:t>– </a:t>
            </a:r>
            <a:r>
              <a:rPr lang="cs-CZ" sz="1400" b="0" i="0" u="none" strike="noStrike" dirty="0">
                <a:effectLst/>
                <a:latin typeface="Calibri" panose="020F0502020204030204" pitchFamily="34" charset="0"/>
                <a:cs typeface="Calibri" panose="020F0502020204030204" pitchFamily="34" charset="0"/>
              </a:rPr>
              <a:t>vedoucí oddělení daní a cel Škoda Auto a.s.</a:t>
            </a:r>
            <a:endParaRPr lang="en-US" sz="1400" b="0" i="0" u="none" strike="noStrike" dirty="0">
              <a:effectLst/>
              <a:latin typeface="Calibri" panose="020F0502020204030204" pitchFamily="34" charset="0"/>
              <a:cs typeface="Calibri" panose="020F0502020204030204" pitchFamily="34" charset="0"/>
            </a:endParaRPr>
          </a:p>
          <a:p>
            <a:pPr algn="l">
              <a:lnSpc>
                <a:spcPts val="1740"/>
              </a:lnSpc>
              <a:spcAft>
                <a:spcPts val="800"/>
              </a:spcAft>
            </a:pPr>
            <a:r>
              <a:rPr lang="cs-CZ" sz="1400" b="1" i="0" u="none" strike="noStrike" dirty="0">
                <a:effectLst/>
                <a:latin typeface="Calibri" panose="020F0502020204030204" pitchFamily="34" charset="0"/>
                <a:cs typeface="Calibri" panose="020F0502020204030204" pitchFamily="34" charset="0"/>
              </a:rPr>
              <a:t>Hana Baráková </a:t>
            </a:r>
            <a:r>
              <a:rPr lang="cs-CZ" sz="1400" dirty="0">
                <a:latin typeface="Calibri" panose="020F0502020204030204" pitchFamily="34" charset="0"/>
                <a:cs typeface="Calibri" panose="020F0502020204030204" pitchFamily="34" charset="0"/>
              </a:rPr>
              <a:t>– ředitelka Odboru transformace Generálního finančního ředitelství</a:t>
            </a:r>
          </a:p>
          <a:p>
            <a:pPr>
              <a:lnSpc>
                <a:spcPts val="1740"/>
              </a:lnSpc>
              <a:spcAft>
                <a:spcPts val="800"/>
              </a:spcAft>
            </a:pPr>
            <a:r>
              <a:rPr lang="cs-CZ" sz="1400" b="1" dirty="0">
                <a:latin typeface="Calibri" panose="020F0502020204030204" pitchFamily="34" charset="0"/>
                <a:cs typeface="Calibri" panose="020F0502020204030204" pitchFamily="34" charset="0"/>
              </a:rPr>
              <a:t>Pavol </a:t>
            </a:r>
            <a:r>
              <a:rPr lang="cs-CZ" sz="1400" b="1" dirty="0" err="1">
                <a:latin typeface="Calibri" panose="020F0502020204030204" pitchFamily="34" charset="0"/>
                <a:cs typeface="Calibri" panose="020F0502020204030204" pitchFamily="34" charset="0"/>
              </a:rPr>
              <a:t>Škápik</a:t>
            </a:r>
            <a:r>
              <a:rPr lang="cs-CZ" sz="1400" b="1" dirty="0">
                <a:latin typeface="Calibri" panose="020F0502020204030204" pitchFamily="34" charset="0"/>
                <a:cs typeface="Calibri" panose="020F0502020204030204" pitchFamily="34" charset="0"/>
              </a:rPr>
              <a:t> </a:t>
            </a:r>
            <a:r>
              <a:rPr lang="en-US" sz="1400" b="0" i="0" u="none" strike="noStrike" dirty="0">
                <a:effectLst/>
                <a:latin typeface="Calibri" panose="020F0502020204030204" pitchFamily="34" charset="0"/>
                <a:cs typeface="Calibri" panose="020F0502020204030204" pitchFamily="34" charset="0"/>
              </a:rPr>
              <a:t>– </a:t>
            </a:r>
            <a:r>
              <a:rPr lang="cs-CZ" sz="1400" dirty="0">
                <a:latin typeface="Calibri" panose="020F0502020204030204" pitchFamily="34" charset="0"/>
                <a:ea typeface="Calibri" panose="020F0502020204030204" pitchFamily="34" charset="0"/>
                <a:cs typeface="Times New Roman" panose="02020603050405020304" pitchFamily="18" charset="0"/>
              </a:rPr>
              <a:t>konzultant pro strategické projekty na Generálním finančním ředitelství</a:t>
            </a:r>
          </a:p>
          <a:p>
            <a:pPr>
              <a:lnSpc>
                <a:spcPts val="1740"/>
              </a:lnSpc>
              <a:spcAft>
                <a:spcPts val="800"/>
              </a:spcAft>
            </a:pPr>
            <a:r>
              <a:rPr lang="cs-CZ" sz="1400" b="1" dirty="0">
                <a:latin typeface="Calibri" panose="020F0502020204030204" pitchFamily="34" charset="0"/>
                <a:cs typeface="Calibri" panose="020F0502020204030204" pitchFamily="34" charset="0"/>
              </a:rPr>
              <a:t>Jana Fuksová </a:t>
            </a:r>
            <a:r>
              <a:rPr lang="en-US" sz="1400" dirty="0">
                <a:latin typeface="Calibri" panose="020F0502020204030204" pitchFamily="34" charset="0"/>
                <a:cs typeface="Calibri" panose="020F0502020204030204" pitchFamily="34" charset="0"/>
              </a:rPr>
              <a:t>–</a:t>
            </a:r>
            <a:r>
              <a:rPr lang="cs-CZ" sz="1400" dirty="0">
                <a:latin typeface="Calibri" panose="020F0502020204030204" pitchFamily="34" charset="0"/>
                <a:cs typeface="Calibri" panose="020F0502020204030204" pitchFamily="34" charset="0"/>
              </a:rPr>
              <a:t> partnerka daňového a právního oddělení KPMG v České republice</a:t>
            </a:r>
          </a:p>
          <a:p>
            <a:pPr>
              <a:lnSpc>
                <a:spcPts val="1740"/>
              </a:lnSpc>
              <a:spcAft>
                <a:spcPts val="800"/>
              </a:spcAft>
            </a:pPr>
            <a:r>
              <a:rPr lang="cs-CZ" sz="1400" b="1" dirty="0">
                <a:latin typeface="Calibri" panose="020F0502020204030204" pitchFamily="34" charset="0"/>
                <a:cs typeface="Calibri" panose="020F0502020204030204" pitchFamily="34" charset="0"/>
              </a:rPr>
              <a:t>Michal Dvořák </a:t>
            </a:r>
            <a:r>
              <a:rPr lang="en-US" sz="1400" dirty="0">
                <a:latin typeface="Calibri" panose="020F0502020204030204" pitchFamily="34" charset="0"/>
                <a:cs typeface="Calibri" panose="020F0502020204030204" pitchFamily="34" charset="0"/>
              </a:rPr>
              <a:t>– </a:t>
            </a:r>
            <a:r>
              <a:rPr lang="cs-CZ" sz="1400" dirty="0">
                <a:latin typeface="Calibri" panose="020F0502020204030204" pitchFamily="34" charset="0"/>
                <a:cs typeface="Calibri" panose="020F0502020204030204" pitchFamily="34" charset="0"/>
              </a:rPr>
              <a:t>zakladatel poradenské společnosti </a:t>
            </a:r>
            <a:r>
              <a:rPr lang="cs-CZ" sz="1400" dirty="0" err="1">
                <a:latin typeface="Calibri" panose="020F0502020204030204" pitchFamily="34" charset="0"/>
                <a:cs typeface="Calibri" panose="020F0502020204030204" pitchFamily="34" charset="0"/>
              </a:rPr>
              <a:t>DvoTax</a:t>
            </a:r>
            <a:r>
              <a:rPr lang="cs-CZ" sz="1400" dirty="0">
                <a:latin typeface="Calibri" panose="020F0502020204030204" pitchFamily="34" charset="0"/>
                <a:cs typeface="Calibri" panose="020F0502020204030204" pitchFamily="34" charset="0"/>
              </a:rPr>
              <a:t>, s.r.o.</a:t>
            </a:r>
          </a:p>
          <a:p>
            <a:pPr>
              <a:lnSpc>
                <a:spcPts val="1740"/>
              </a:lnSpc>
              <a:spcAft>
                <a:spcPts val="800"/>
              </a:spcAft>
            </a:pPr>
            <a:endParaRPr lang="en-US" sz="1400" dirty="0">
              <a:latin typeface="Calibri" panose="020F0502020204030204" pitchFamily="34" charset="0"/>
              <a:cs typeface="Calibri" panose="020F0502020204030204" pitchFamily="34" charset="0"/>
            </a:endParaRPr>
          </a:p>
          <a:p>
            <a:pPr>
              <a:lnSpc>
                <a:spcPts val="1740"/>
              </a:lnSpc>
              <a:spcAft>
                <a:spcPts val="1200"/>
              </a:spcAft>
            </a:pPr>
            <a:r>
              <a:rPr lang="en-US" sz="1400" b="1" dirty="0" err="1">
                <a:solidFill>
                  <a:srgbClr val="CE3296"/>
                </a:solidFill>
                <a:latin typeface="Calibri" panose="020F0502020204030204" pitchFamily="34" charset="0"/>
                <a:cs typeface="Calibri" panose="020F0502020204030204" pitchFamily="34" charset="0"/>
              </a:rPr>
              <a:t>Moderuj</a:t>
            </a:r>
            <a:r>
              <a:rPr lang="cs-CZ" sz="1400" b="1" dirty="0">
                <a:solidFill>
                  <a:srgbClr val="CE3296"/>
                </a:solidFill>
                <a:latin typeface="Calibri" panose="020F0502020204030204" pitchFamily="34" charset="0"/>
                <a:cs typeface="Calibri" panose="020F0502020204030204" pitchFamily="34" charset="0"/>
              </a:rPr>
              <a:t>e:</a:t>
            </a:r>
          </a:p>
          <a:p>
            <a:pPr>
              <a:lnSpc>
                <a:spcPts val="1740"/>
              </a:lnSpc>
              <a:spcAft>
                <a:spcPts val="800"/>
              </a:spcAft>
            </a:pPr>
            <a:r>
              <a:rPr lang="en-US" sz="1400" b="1" i="0" u="none" strike="noStrike" dirty="0">
                <a:effectLst/>
                <a:latin typeface="Calibri" panose="020F0502020204030204" pitchFamily="34" charset="0"/>
                <a:cs typeface="Calibri" panose="020F0502020204030204" pitchFamily="34" charset="0"/>
              </a:rPr>
              <a:t>Petr Toman </a:t>
            </a:r>
            <a:r>
              <a:rPr lang="en-US" sz="1400" b="0" i="0" u="none" strike="noStrike" dirty="0">
                <a:effectLst/>
                <a:latin typeface="Calibri" panose="020F0502020204030204" pitchFamily="34" charset="0"/>
                <a:cs typeface="Calibri" panose="020F0502020204030204" pitchFamily="34" charset="0"/>
              </a:rPr>
              <a:t>– </a:t>
            </a:r>
            <a:r>
              <a:rPr lang="en-US" sz="1400" b="0" i="0" u="none" strike="noStrike" dirty="0" err="1">
                <a:effectLst/>
                <a:latin typeface="Calibri" panose="020F0502020204030204" pitchFamily="34" charset="0"/>
                <a:cs typeface="Calibri" panose="020F0502020204030204" pitchFamily="34" charset="0"/>
              </a:rPr>
              <a:t>viceprezident</a:t>
            </a:r>
            <a:r>
              <a:rPr lang="en-US" sz="1400" b="0" i="0" u="none" strike="noStrike" dirty="0">
                <a:effectLst/>
                <a:latin typeface="Calibri" panose="020F0502020204030204" pitchFamily="34" charset="0"/>
                <a:cs typeface="Calibri" panose="020F0502020204030204" pitchFamily="34" charset="0"/>
              </a:rPr>
              <a:t> </a:t>
            </a:r>
            <a:r>
              <a:rPr lang="en-US" sz="1400" b="0" i="0" u="none" strike="noStrike" dirty="0" err="1">
                <a:effectLst/>
                <a:latin typeface="Calibri" panose="020F0502020204030204" pitchFamily="34" charset="0"/>
                <a:cs typeface="Calibri" panose="020F0502020204030204" pitchFamily="34" charset="0"/>
              </a:rPr>
              <a:t>Komory</a:t>
            </a:r>
            <a:r>
              <a:rPr lang="en-US" sz="1400" b="0" i="0" u="none" strike="noStrike" dirty="0">
                <a:effectLst/>
                <a:latin typeface="Calibri" panose="020F0502020204030204" pitchFamily="34" charset="0"/>
                <a:cs typeface="Calibri" panose="020F0502020204030204" pitchFamily="34" charset="0"/>
              </a:rPr>
              <a:t> </a:t>
            </a:r>
            <a:r>
              <a:rPr lang="en-US" sz="1400" b="0" i="0" u="none" strike="noStrike" dirty="0" err="1">
                <a:effectLst/>
                <a:latin typeface="Calibri" panose="020F0502020204030204" pitchFamily="34" charset="0"/>
                <a:cs typeface="Calibri" panose="020F0502020204030204" pitchFamily="34" charset="0"/>
              </a:rPr>
              <a:t>daňových</a:t>
            </a:r>
            <a:r>
              <a:rPr lang="en-US" sz="1400" b="0" i="0" u="none" strike="noStrike" dirty="0">
                <a:effectLst/>
                <a:latin typeface="Calibri" panose="020F0502020204030204" pitchFamily="34" charset="0"/>
                <a:cs typeface="Calibri" panose="020F0502020204030204" pitchFamily="34" charset="0"/>
              </a:rPr>
              <a:t> </a:t>
            </a:r>
            <a:r>
              <a:rPr lang="en-US" sz="1400" b="0" i="0" u="none" strike="noStrike" dirty="0" err="1">
                <a:effectLst/>
                <a:latin typeface="Calibri" panose="020F0502020204030204" pitchFamily="34" charset="0"/>
                <a:cs typeface="Calibri" panose="020F0502020204030204" pitchFamily="34" charset="0"/>
              </a:rPr>
              <a:t>poradců</a:t>
            </a:r>
            <a:endParaRPr lang="en-US" sz="1200" b="0" i="0" u="none" strike="noStrike" dirty="0">
              <a:solidFill>
                <a:srgbClr val="000000"/>
              </a:solidFill>
              <a:effectLst/>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4865DB15-5748-7F4E-2744-CE6E1F5568F0}"/>
              </a:ext>
            </a:extLst>
          </p:cNvPr>
          <p:cNvSpPr txBox="1"/>
          <p:nvPr/>
        </p:nvSpPr>
        <p:spPr>
          <a:xfrm>
            <a:off x="596899" y="4163033"/>
            <a:ext cx="6362701" cy="861774"/>
          </a:xfrm>
          <a:prstGeom prst="rect">
            <a:avLst/>
          </a:prstGeom>
          <a:noFill/>
        </p:spPr>
        <p:txBody>
          <a:bodyPr wrap="square" lIns="0" tIns="0" rIns="0" bIns="0">
            <a:spAutoFit/>
          </a:bodyPr>
          <a:lstStyle/>
          <a:p>
            <a:pPr algn="ctr"/>
            <a:r>
              <a:rPr lang="en-US" sz="2800" dirty="0" err="1">
                <a:solidFill>
                  <a:srgbClr val="CE3296"/>
                </a:solidFill>
              </a:rPr>
              <a:t>Talkshow</a:t>
            </a:r>
            <a:r>
              <a:rPr lang="en-US" sz="2800" dirty="0">
                <a:solidFill>
                  <a:srgbClr val="CE3296"/>
                </a:solidFill>
              </a:rPr>
              <a:t> </a:t>
            </a:r>
            <a:r>
              <a:rPr lang="cs-CZ" sz="2800" dirty="0">
                <a:solidFill>
                  <a:srgbClr val="CE3296"/>
                </a:solidFill>
              </a:rPr>
              <a:t>o budoucnosti</a:t>
            </a:r>
            <a:r>
              <a:rPr lang="en-US" sz="2800" dirty="0">
                <a:solidFill>
                  <a:srgbClr val="CE3296"/>
                </a:solidFill>
              </a:rPr>
              <a:t> </a:t>
            </a:r>
            <a:r>
              <a:rPr lang="cs-CZ" sz="2800" dirty="0">
                <a:solidFill>
                  <a:srgbClr val="CE3296"/>
                </a:solidFill>
              </a:rPr>
              <a:t>daňové profese </a:t>
            </a:r>
            <a:br>
              <a:rPr lang="cs-CZ" sz="2800" dirty="0">
                <a:solidFill>
                  <a:srgbClr val="CE3296"/>
                </a:solidFill>
              </a:rPr>
            </a:br>
            <a:r>
              <a:rPr lang="en-US" sz="2800" dirty="0">
                <a:solidFill>
                  <a:srgbClr val="CE3296"/>
                </a:solidFill>
              </a:rPr>
              <a:t>a </a:t>
            </a:r>
            <a:r>
              <a:rPr lang="en-US" sz="2800" dirty="0" err="1">
                <a:solidFill>
                  <a:srgbClr val="CE3296"/>
                </a:solidFill>
              </a:rPr>
              <a:t>všem</a:t>
            </a:r>
            <a:r>
              <a:rPr lang="en-US" sz="2800" dirty="0">
                <a:solidFill>
                  <a:srgbClr val="CE3296"/>
                </a:solidFill>
              </a:rPr>
              <a:t>, co </a:t>
            </a:r>
            <a:r>
              <a:rPr lang="en-US" sz="2800" dirty="0" err="1">
                <a:solidFill>
                  <a:srgbClr val="CE3296"/>
                </a:solidFill>
              </a:rPr>
              <a:t>Vás</a:t>
            </a:r>
            <a:r>
              <a:rPr lang="en-US" sz="2800" dirty="0">
                <a:solidFill>
                  <a:srgbClr val="CE3296"/>
                </a:solidFill>
              </a:rPr>
              <a:t> </a:t>
            </a:r>
            <a:r>
              <a:rPr lang="en-US" sz="2800" dirty="0" err="1">
                <a:solidFill>
                  <a:srgbClr val="CE3296"/>
                </a:solidFill>
              </a:rPr>
              <a:t>může</a:t>
            </a:r>
            <a:r>
              <a:rPr lang="en-US" sz="2800" dirty="0">
                <a:solidFill>
                  <a:srgbClr val="CE3296"/>
                </a:solidFill>
              </a:rPr>
              <a:t> </a:t>
            </a:r>
            <a:r>
              <a:rPr lang="cs-CZ" sz="2800" dirty="0">
                <a:solidFill>
                  <a:srgbClr val="CE3296"/>
                </a:solidFill>
              </a:rPr>
              <a:t>v této oblasti </a:t>
            </a:r>
            <a:r>
              <a:rPr lang="en-US" sz="2800" dirty="0" err="1">
                <a:solidFill>
                  <a:srgbClr val="CE3296"/>
                </a:solidFill>
              </a:rPr>
              <a:t>zajímat</a:t>
            </a:r>
            <a:r>
              <a:rPr lang="en-US" sz="2800" dirty="0">
                <a:solidFill>
                  <a:srgbClr val="CE3296"/>
                </a:solidFill>
              </a:rPr>
              <a:t>. </a:t>
            </a:r>
          </a:p>
        </p:txBody>
      </p:sp>
      <p:sp>
        <p:nvSpPr>
          <p:cNvPr id="2" name="TextBox 1">
            <a:extLst>
              <a:ext uri="{FF2B5EF4-FFF2-40B4-BE49-F238E27FC236}">
                <a16:creationId xmlns:a16="http://schemas.microsoft.com/office/drawing/2014/main" id="{5C2753C2-4C39-3044-2259-872803C86D1B}"/>
              </a:ext>
            </a:extLst>
          </p:cNvPr>
          <p:cNvSpPr txBox="1"/>
          <p:nvPr/>
        </p:nvSpPr>
        <p:spPr>
          <a:xfrm>
            <a:off x="596899" y="5220677"/>
            <a:ext cx="6666272" cy="1400383"/>
          </a:xfrm>
          <a:prstGeom prst="rect">
            <a:avLst/>
          </a:prstGeom>
          <a:noFill/>
        </p:spPr>
        <p:txBody>
          <a:bodyPr wrap="square" rtlCol="0">
            <a:spAutoFit/>
          </a:bodyPr>
          <a:lstStyle/>
          <a:p>
            <a:pPr>
              <a:spcAft>
                <a:spcPts val="600"/>
              </a:spcAft>
            </a:pPr>
            <a:r>
              <a:rPr lang="cs-CZ" sz="1400" dirty="0">
                <a:latin typeface="Calibri" panose="020F0502020204030204" pitchFamily="34" charset="0"/>
                <a:cs typeface="Calibri" panose="020F0502020204030204" pitchFamily="34" charset="0"/>
              </a:rPr>
              <a:t>Ovlivní umělá inteligence výběr daní a zaměření daňových kontrol?</a:t>
            </a:r>
          </a:p>
          <a:p>
            <a:pPr>
              <a:spcAft>
                <a:spcPts val="600"/>
              </a:spcAft>
            </a:pPr>
            <a:r>
              <a:rPr lang="cs-CZ" sz="1400" dirty="0">
                <a:latin typeface="Calibri" panose="020F0502020204030204" pitchFamily="34" charset="0"/>
                <a:cs typeface="Calibri" panose="020F0502020204030204" pitchFamily="34" charset="0"/>
              </a:rPr>
              <a:t>Přežije profese daňového poradce rok 2030 nebo se změní na datového analytika?</a:t>
            </a:r>
          </a:p>
          <a:p>
            <a:pPr>
              <a:spcAft>
                <a:spcPts val="600"/>
              </a:spcAft>
            </a:pPr>
            <a:r>
              <a:rPr lang="cs-CZ" sz="1400" dirty="0">
                <a:latin typeface="Calibri" panose="020F0502020204030204" pitchFamily="34" charset="0"/>
                <a:cs typeface="Calibri" panose="020F0502020204030204" pitchFamily="34" charset="0"/>
              </a:rPr>
              <a:t>Budeme ještě v budoucnu vyplňovat daňová přiznání nebo to za nás udělá vševědoucí finanční úřad?</a:t>
            </a:r>
          </a:p>
          <a:p>
            <a:pPr>
              <a:spcAft>
                <a:spcPts val="600"/>
              </a:spcAft>
            </a:pPr>
            <a:r>
              <a:rPr lang="cs-CZ" sz="1400" dirty="0">
                <a:latin typeface="Calibri" panose="020F0502020204030204" pitchFamily="34" charset="0"/>
                <a:cs typeface="Calibri" panose="020F0502020204030204" pitchFamily="34" charset="0"/>
              </a:rPr>
              <a:t>Ovlivní interpretaci daňových zákonů více text zákona či rozhodnutí soudů?</a:t>
            </a:r>
          </a:p>
        </p:txBody>
      </p:sp>
      <p:pic>
        <p:nvPicPr>
          <p:cNvPr id="6" name="Picture 5">
            <a:extLst>
              <a:ext uri="{FF2B5EF4-FFF2-40B4-BE49-F238E27FC236}">
                <a16:creationId xmlns:a16="http://schemas.microsoft.com/office/drawing/2014/main" id="{BAC9A90E-4C5D-8972-0267-021D846283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556500" cy="3967163"/>
          </a:xfrm>
          <a:prstGeom prst="rect">
            <a:avLst/>
          </a:prstGeom>
        </p:spPr>
      </p:pic>
    </p:spTree>
    <p:extLst>
      <p:ext uri="{BB962C8B-B14F-4D97-AF65-F5344CB8AC3E}">
        <p14:creationId xmlns:p14="http://schemas.microsoft.com/office/powerpoint/2010/main" val="3167277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1">
            <a:extLst>
              <a:ext uri="{FF2B5EF4-FFF2-40B4-BE49-F238E27FC236}">
                <a16:creationId xmlns:a16="http://schemas.microsoft.com/office/drawing/2014/main" id="{3FFD1993-EE3C-4540-8BD5-1C5094594A19}"/>
              </a:ext>
            </a:extLst>
          </p:cNvPr>
          <p:cNvSpPr>
            <a:spLocks noChangeArrowheads="1"/>
          </p:cNvSpPr>
          <p:nvPr/>
        </p:nvSpPr>
        <p:spPr bwMode="auto">
          <a:xfrm>
            <a:off x="1797047" y="1727708"/>
            <a:ext cx="5042853" cy="1269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07000"/>
              </a:lnSpc>
              <a:spcAft>
                <a:spcPts val="800"/>
              </a:spcAft>
            </a:pPr>
            <a:r>
              <a:rPr lang="cs-CZ" sz="1200" b="1" dirty="0">
                <a:latin typeface="Calibri" panose="020F0502020204030204" pitchFamily="34" charset="0"/>
                <a:ea typeface="Calibri" panose="020F0502020204030204" pitchFamily="34" charset="0"/>
                <a:cs typeface="Times New Roman" panose="02020603050405020304" pitchFamily="18" charset="0"/>
              </a:rPr>
              <a:t>Lenka Falešníková</a:t>
            </a:r>
            <a:r>
              <a:rPr lang="cs-CZ" sz="1200" dirty="0">
                <a:latin typeface="Calibri" panose="020F0502020204030204" pitchFamily="34" charset="0"/>
                <a:ea typeface="Calibri" panose="020F0502020204030204" pitchFamily="34" charset="0"/>
                <a:cs typeface="Times New Roman" panose="02020603050405020304" pitchFamily="18" charset="0"/>
              </a:rPr>
              <a:t> je vedoucí daňového oddělení České spořitelny. Vystudovala obor účetnictví a finanční řízení podniku </a:t>
            </a:r>
            <a:r>
              <a:rPr lang="cs-CZ" sz="1200" dirty="0">
                <a:latin typeface="Calibri" panose="020F0502020204030204" pitchFamily="34" charset="0"/>
                <a:ea typeface="Calibri" panose="020F0502020204030204" pitchFamily="34" charset="0"/>
                <a:cs typeface="Calibri" panose="020F0502020204030204" pitchFamily="34" charset="0"/>
              </a:rPr>
              <a:t>na Vysoké škole ekonomické a právo na Západočeské univerzitě. </a:t>
            </a:r>
            <a:br>
              <a:rPr lang="cs-CZ" sz="1200" dirty="0">
                <a:latin typeface="Calibri" panose="020F0502020204030204" pitchFamily="34" charset="0"/>
                <a:ea typeface="Calibri" panose="020F0502020204030204" pitchFamily="34" charset="0"/>
                <a:cs typeface="Times New Roman" panose="02020603050405020304" pitchFamily="18" charset="0"/>
              </a:rPr>
            </a:br>
            <a:r>
              <a:rPr lang="cs-CZ" sz="1200" dirty="0">
                <a:latin typeface="Calibri" panose="020F0502020204030204" pitchFamily="34" charset="0"/>
                <a:ea typeface="Calibri" panose="020F0502020204030204" pitchFamily="34" charset="0"/>
                <a:cs typeface="Times New Roman" panose="02020603050405020304" pitchFamily="18" charset="0"/>
              </a:rPr>
              <a:t>Působila jako daňový poradce v daňově poradenských společnostech a později jako vedoucí daňového oddělení ve společnosti </a:t>
            </a:r>
            <a:r>
              <a:rPr lang="cs-CZ" sz="1200" dirty="0" err="1">
                <a:latin typeface="Calibri" panose="020F0502020204030204" pitchFamily="34" charset="0"/>
                <a:ea typeface="Calibri" panose="020F0502020204030204" pitchFamily="34" charset="0"/>
                <a:cs typeface="Times New Roman" panose="02020603050405020304" pitchFamily="18" charset="0"/>
              </a:rPr>
              <a:t>MallGroup</a:t>
            </a:r>
            <a:r>
              <a:rPr lang="cs-CZ" sz="1200" dirty="0">
                <a:latin typeface="Calibri" panose="020F0502020204030204" pitchFamily="34" charset="0"/>
                <a:ea typeface="Calibri" panose="020F0502020204030204" pitchFamily="34" charset="0"/>
                <a:cs typeface="Times New Roman" panose="02020603050405020304" pitchFamily="18" charset="0"/>
              </a:rPr>
              <a:t> a skupině </a:t>
            </a:r>
            <a:r>
              <a:rPr lang="cs-CZ" sz="1200" dirty="0" err="1">
                <a:latin typeface="Calibri" panose="020F0502020204030204" pitchFamily="34" charset="0"/>
                <a:ea typeface="Calibri" panose="020F0502020204030204" pitchFamily="34" charset="0"/>
                <a:cs typeface="Times New Roman" panose="02020603050405020304" pitchFamily="18" charset="0"/>
              </a:rPr>
              <a:t>Rockaway</a:t>
            </a:r>
            <a:r>
              <a:rPr lang="cs-CZ" sz="1200" dirty="0">
                <a:latin typeface="Calibri" panose="020F0502020204030204" pitchFamily="34" charset="0"/>
                <a:ea typeface="Calibri" panose="020F0502020204030204" pitchFamily="34" charset="0"/>
                <a:cs typeface="Times New Roman" panose="02020603050405020304" pitchFamily="18" charset="0"/>
              </a:rPr>
              <a:t>. Příležitostně přednáší pro Komoru auditorů ČR.</a:t>
            </a:r>
          </a:p>
        </p:txBody>
      </p:sp>
      <p:sp>
        <p:nvSpPr>
          <p:cNvPr id="25" name="TextBox 24">
            <a:extLst>
              <a:ext uri="{FF2B5EF4-FFF2-40B4-BE49-F238E27FC236}">
                <a16:creationId xmlns:a16="http://schemas.microsoft.com/office/drawing/2014/main" id="{B8084459-0594-4FBE-B22A-3761B5A523C9}"/>
              </a:ext>
            </a:extLst>
          </p:cNvPr>
          <p:cNvSpPr txBox="1"/>
          <p:nvPr/>
        </p:nvSpPr>
        <p:spPr>
          <a:xfrm>
            <a:off x="1797048" y="3115584"/>
            <a:ext cx="5042854" cy="1664558"/>
          </a:xfrm>
          <a:prstGeom prst="rect">
            <a:avLst/>
          </a:prstGeom>
          <a:noFill/>
        </p:spPr>
        <p:txBody>
          <a:bodyPr wrap="square">
            <a:spAutoFit/>
          </a:bodyPr>
          <a:lstStyle/>
          <a:p>
            <a:pPr>
              <a:lnSpc>
                <a:spcPct val="107000"/>
              </a:lnSpc>
            </a:pPr>
            <a:r>
              <a:rPr lang="cs-CZ" sz="1200" b="1" dirty="0">
                <a:effectLst/>
                <a:latin typeface="Calibri" panose="020F0502020204030204" pitchFamily="34" charset="0"/>
                <a:ea typeface="Calibri" panose="020F0502020204030204" pitchFamily="34" charset="0"/>
                <a:cs typeface="Times New Roman" panose="02020603050405020304" pitchFamily="18" charset="0"/>
              </a:rPr>
              <a:t>Radovan Doležel</a:t>
            </a:r>
            <a:r>
              <a:rPr lang="cs-CZ" sz="1200" dirty="0">
                <a:effectLst/>
                <a:latin typeface="Calibri" panose="020F0502020204030204" pitchFamily="34" charset="0"/>
                <a:ea typeface="Calibri" panose="020F0502020204030204" pitchFamily="34" charset="0"/>
                <a:cs typeface="Times New Roman" panose="02020603050405020304" pitchFamily="18" charset="0"/>
              </a:rPr>
              <a:t> řídí oddělení daní a cel ve společnosti Škoda Auto.</a:t>
            </a:r>
          </a:p>
          <a:p>
            <a:pPr>
              <a:lnSpc>
                <a:spcPct val="107000"/>
              </a:lnSpc>
              <a:spcAft>
                <a:spcPts val="800"/>
              </a:spcAft>
            </a:pPr>
            <a:r>
              <a:rPr lang="cs-CZ" sz="1200" dirty="0">
                <a:effectLst/>
                <a:latin typeface="Calibri" panose="020F0502020204030204" pitchFamily="34" charset="0"/>
                <a:ea typeface="Calibri" panose="020F0502020204030204" pitchFamily="34" charset="0"/>
                <a:cs typeface="Times New Roman" panose="02020603050405020304" pitchFamily="18" charset="0"/>
              </a:rPr>
              <a:t>Vystudoval obor podniková ekonomika a management a dále právo v podnikání na Vysoké škole ekonomické v Praze. Svoji profesní kariéru zahájil jako daňový konzultant ve společnosti </a:t>
            </a:r>
            <a:r>
              <a:rPr lang="cs-CZ" sz="1200" dirty="0" err="1">
                <a:effectLst/>
                <a:latin typeface="Calibri" panose="020F0502020204030204" pitchFamily="34" charset="0"/>
                <a:ea typeface="Calibri" panose="020F0502020204030204" pitchFamily="34" charset="0"/>
                <a:cs typeface="Times New Roman" panose="02020603050405020304" pitchFamily="18" charset="0"/>
              </a:rPr>
              <a:t>PricewaterhouseCoopers</a:t>
            </a:r>
            <a:r>
              <a:rPr lang="cs-CZ" sz="1200" dirty="0">
                <a:effectLst/>
                <a:latin typeface="Calibri" panose="020F0502020204030204" pitchFamily="34" charset="0"/>
                <a:ea typeface="Calibri" panose="020F0502020204030204" pitchFamily="34" charset="0"/>
                <a:cs typeface="Times New Roman" panose="02020603050405020304" pitchFamily="18" charset="0"/>
              </a:rPr>
              <a:t> v Praze. Následně působil v daňovém oddělení O2 Czech Republic a poté ve společnosti ČEZ, a.s., kde jako manažer daňového oddělení odpovídal za daně v České republice i zahraničí a kde působil také jako člen dozorčí rady společnosti CEZ New </a:t>
            </a:r>
            <a:r>
              <a:rPr lang="cs-CZ" sz="1200" dirty="0" err="1">
                <a:effectLst/>
                <a:latin typeface="Calibri" panose="020F0502020204030204" pitchFamily="34" charset="0"/>
                <a:ea typeface="Calibri" panose="020F0502020204030204" pitchFamily="34" charset="0"/>
                <a:cs typeface="Times New Roman" panose="02020603050405020304" pitchFamily="18" charset="0"/>
              </a:rPr>
              <a:t>Energy</a:t>
            </a:r>
            <a:r>
              <a:rPr lang="cs-CZ" sz="1200" dirty="0">
                <a:effectLst/>
                <a:latin typeface="Calibri" panose="020F0502020204030204" pitchFamily="34" charset="0"/>
                <a:ea typeface="Calibri" panose="020F0502020204030204" pitchFamily="34" charset="0"/>
                <a:cs typeface="Times New Roman" panose="02020603050405020304" pitchFamily="18" charset="0"/>
              </a:rPr>
              <a:t> </a:t>
            </a:r>
            <a:r>
              <a:rPr lang="cs-CZ" sz="1200" dirty="0" err="1">
                <a:effectLst/>
                <a:latin typeface="Calibri" panose="020F0502020204030204" pitchFamily="34" charset="0"/>
                <a:ea typeface="Calibri" panose="020F0502020204030204" pitchFamily="34" charset="0"/>
                <a:cs typeface="Times New Roman" panose="02020603050405020304" pitchFamily="18" charset="0"/>
              </a:rPr>
              <a:t>Investments</a:t>
            </a:r>
            <a:r>
              <a:rPr lang="cs-CZ" sz="1200" dirty="0">
                <a:effectLst/>
                <a:latin typeface="Calibri" panose="020F0502020204030204" pitchFamily="34" charset="0"/>
                <a:ea typeface="Calibri" panose="020F0502020204030204" pitchFamily="34" charset="0"/>
                <a:cs typeface="Times New Roman" panose="02020603050405020304" pitchFamily="18" charset="0"/>
              </a:rPr>
              <a:t> B.V. v Nizozemí.</a:t>
            </a:r>
          </a:p>
        </p:txBody>
      </p:sp>
      <p:sp>
        <p:nvSpPr>
          <p:cNvPr id="28" name="TextBox 27">
            <a:extLst>
              <a:ext uri="{FF2B5EF4-FFF2-40B4-BE49-F238E27FC236}">
                <a16:creationId xmlns:a16="http://schemas.microsoft.com/office/drawing/2014/main" id="{67011B11-78DD-496D-B388-DB9447982B82}"/>
              </a:ext>
            </a:extLst>
          </p:cNvPr>
          <p:cNvSpPr txBox="1"/>
          <p:nvPr/>
        </p:nvSpPr>
        <p:spPr>
          <a:xfrm>
            <a:off x="1829747" y="4821231"/>
            <a:ext cx="5068253" cy="1862176"/>
          </a:xfrm>
          <a:prstGeom prst="rect">
            <a:avLst/>
          </a:prstGeom>
          <a:noFill/>
        </p:spPr>
        <p:txBody>
          <a:bodyPr wrap="square">
            <a:spAutoFit/>
          </a:bodyPr>
          <a:lstStyle/>
          <a:p>
            <a:pPr>
              <a:lnSpc>
                <a:spcPct val="107000"/>
              </a:lnSpc>
            </a:pPr>
            <a:r>
              <a:rPr lang="cs-CZ" sz="1200" b="1" dirty="0">
                <a:latin typeface="Calibri" panose="020F0502020204030204" pitchFamily="34" charset="0"/>
                <a:ea typeface="Calibri" panose="020F0502020204030204" pitchFamily="34" charset="0"/>
                <a:cs typeface="Times New Roman" panose="02020603050405020304" pitchFamily="18" charset="0"/>
              </a:rPr>
              <a:t>Hana Baráková </a:t>
            </a:r>
            <a:r>
              <a:rPr lang="cs-CZ" sz="1200" dirty="0">
                <a:latin typeface="Calibri" panose="020F0502020204030204" pitchFamily="34" charset="0"/>
                <a:ea typeface="Calibri" panose="020F0502020204030204" pitchFamily="34" charset="0"/>
                <a:cs typeface="Times New Roman" panose="02020603050405020304" pitchFamily="18" charset="0"/>
              </a:rPr>
              <a:t>je ředitelkou</a:t>
            </a:r>
            <a:r>
              <a:rPr lang="cs-CZ" sz="1200" dirty="0">
                <a:latin typeface="Calibri" panose="020F0502020204030204" pitchFamily="34" charset="0"/>
                <a:cs typeface="Calibri" panose="020F0502020204030204" pitchFamily="34" charset="0"/>
              </a:rPr>
              <a:t> Odboru transformace Generálního finančního ředitelství.</a:t>
            </a:r>
          </a:p>
          <a:p>
            <a:pPr>
              <a:lnSpc>
                <a:spcPct val="107000"/>
              </a:lnSpc>
              <a:spcAft>
                <a:spcPts val="800"/>
              </a:spcAft>
            </a:pPr>
            <a:r>
              <a:rPr lang="cs-CZ" sz="1200" dirty="0">
                <a:latin typeface="Calibri" panose="020F0502020204030204" pitchFamily="34" charset="0"/>
                <a:ea typeface="Calibri" panose="020F0502020204030204" pitchFamily="34" charset="0"/>
                <a:cs typeface="Calibri" panose="020F0502020204030204" pitchFamily="34" charset="0"/>
              </a:rPr>
              <a:t>Vystudovala na fakultě </a:t>
            </a:r>
            <a:r>
              <a:rPr lang="cs-CZ" sz="1200" dirty="0" err="1">
                <a:latin typeface="Calibri" panose="020F0502020204030204" pitchFamily="34" charset="0"/>
                <a:ea typeface="Calibri" panose="020F0502020204030204" pitchFamily="34" charset="0"/>
                <a:cs typeface="Calibri" panose="020F0502020204030204" pitchFamily="34" charset="0"/>
              </a:rPr>
              <a:t>Multimediáních</a:t>
            </a:r>
            <a:r>
              <a:rPr lang="cs-CZ" sz="1200" dirty="0">
                <a:latin typeface="Calibri" panose="020F0502020204030204" pitchFamily="34" charset="0"/>
                <a:ea typeface="Calibri" panose="020F0502020204030204" pitchFamily="34" charset="0"/>
                <a:cs typeface="Calibri" panose="020F0502020204030204" pitchFamily="34" charset="0"/>
              </a:rPr>
              <a:t> komunikací Univerzity Tomáše Bati ve Zlíně. Později působila jako projektový manager ve společnosti </a:t>
            </a:r>
            <a:r>
              <a:rPr lang="cs-CZ" sz="1200" dirty="0" err="1">
                <a:latin typeface="Calibri" panose="020F0502020204030204" pitchFamily="34" charset="0"/>
                <a:ea typeface="Calibri" panose="020F0502020204030204" pitchFamily="34" charset="0"/>
                <a:cs typeface="Calibri" panose="020F0502020204030204" pitchFamily="34" charset="0"/>
              </a:rPr>
              <a:t>Wolter</a:t>
            </a:r>
            <a:r>
              <a:rPr lang="cs-CZ" sz="1200" dirty="0">
                <a:latin typeface="Calibri" panose="020F0502020204030204" pitchFamily="34" charset="0"/>
                <a:ea typeface="Calibri" panose="020F0502020204030204" pitchFamily="34" charset="0"/>
                <a:cs typeface="Calibri" panose="020F0502020204030204" pitchFamily="34" charset="0"/>
              </a:rPr>
              <a:t> </a:t>
            </a:r>
            <a:r>
              <a:rPr lang="cs-CZ" sz="1200" dirty="0" err="1">
                <a:latin typeface="Calibri" panose="020F0502020204030204" pitchFamily="34" charset="0"/>
                <a:ea typeface="Calibri" panose="020F0502020204030204" pitchFamily="34" charset="0"/>
                <a:cs typeface="Calibri" panose="020F0502020204030204" pitchFamily="34" charset="0"/>
              </a:rPr>
              <a:t>Kluwer</a:t>
            </a:r>
            <a:r>
              <a:rPr lang="cs-CZ" sz="1200" dirty="0">
                <a:latin typeface="Calibri" panose="020F0502020204030204" pitchFamily="34" charset="0"/>
                <a:ea typeface="Calibri" panose="020F0502020204030204" pitchFamily="34" charset="0"/>
                <a:cs typeface="Calibri" panose="020F0502020204030204" pitchFamily="34" charset="0"/>
              </a:rPr>
              <a:t> a od roku 2018 pak na různých pozicích Generálního finančních ředitelství. Podílela se na modernizaci portálu MOJE daně a v současnosti se zaměřuje na řízení realizace strategického rozvoje Finanční správy a digitalizaci a rozvoj služeb Finanční správy ČR v rámci eGovernmentu s důrazem na informační bezpečnost.</a:t>
            </a:r>
            <a:endParaRPr lang="cs-CZ"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1" name="TextBox 30">
            <a:extLst>
              <a:ext uri="{FF2B5EF4-FFF2-40B4-BE49-F238E27FC236}">
                <a16:creationId xmlns:a16="http://schemas.microsoft.com/office/drawing/2014/main" id="{486F1C67-BAEA-4526-B0C4-7D1C5C808292}"/>
              </a:ext>
            </a:extLst>
          </p:cNvPr>
          <p:cNvSpPr txBox="1"/>
          <p:nvPr/>
        </p:nvSpPr>
        <p:spPr>
          <a:xfrm>
            <a:off x="1792887" y="6721232"/>
            <a:ext cx="5068254" cy="1466940"/>
          </a:xfrm>
          <a:prstGeom prst="rect">
            <a:avLst/>
          </a:prstGeom>
          <a:noFill/>
        </p:spPr>
        <p:txBody>
          <a:bodyPr wrap="square">
            <a:spAutoFit/>
          </a:bodyPr>
          <a:lstStyle/>
          <a:p>
            <a:pPr>
              <a:lnSpc>
                <a:spcPct val="107000"/>
              </a:lnSpc>
            </a:pPr>
            <a:r>
              <a:rPr lang="cs-CZ" sz="1200" b="1" dirty="0">
                <a:latin typeface="Calibri" panose="020F0502020204030204" pitchFamily="34" charset="0"/>
                <a:ea typeface="Calibri" panose="020F0502020204030204" pitchFamily="34" charset="0"/>
                <a:cs typeface="Times New Roman" panose="02020603050405020304" pitchFamily="18" charset="0"/>
              </a:rPr>
              <a:t>Pavol Škápik </a:t>
            </a:r>
            <a:r>
              <a:rPr lang="cs-CZ" sz="1200" dirty="0">
                <a:latin typeface="Calibri" panose="020F0502020204030204" pitchFamily="34" charset="0"/>
                <a:ea typeface="Calibri" panose="020F0502020204030204" pitchFamily="34" charset="0"/>
                <a:cs typeface="Times New Roman" panose="02020603050405020304" pitchFamily="18" charset="0"/>
              </a:rPr>
              <a:t>působí jako konzultant pro strategické projekty na Generálním finančním ředitelství. </a:t>
            </a:r>
          </a:p>
          <a:p>
            <a:pPr>
              <a:lnSpc>
                <a:spcPct val="107000"/>
              </a:lnSpc>
              <a:spcAft>
                <a:spcPts val="800"/>
              </a:spcAft>
            </a:pPr>
            <a:r>
              <a:rPr lang="cs-CZ" sz="1200" dirty="0">
                <a:latin typeface="Calibri" panose="020F0502020204030204" pitchFamily="34" charset="0"/>
                <a:ea typeface="Calibri" panose="020F0502020204030204" pitchFamily="34" charset="0"/>
                <a:cs typeface="Times New Roman" panose="02020603050405020304" pitchFamily="18" charset="0"/>
              </a:rPr>
              <a:t>Je absolventem Trnavské univerzity a uznávaným odborníkem v oblasti IT inovací, umělé inteligence a datové vědy. Během své kariéry zastával vrcholové manažerské posty, mimo jiné jako generální ředitel sekce informatiky na Finančním ředitelství SR či generální ředitel sekce na Ministerstvu financí SR. Je rovněž spoluzakladatelem Institutu datových politik.</a:t>
            </a:r>
          </a:p>
        </p:txBody>
      </p:sp>
      <p:pic>
        <p:nvPicPr>
          <p:cNvPr id="32" name="Picture 31">
            <a:extLst>
              <a:ext uri="{FF2B5EF4-FFF2-40B4-BE49-F238E27FC236}">
                <a16:creationId xmlns:a16="http://schemas.microsoft.com/office/drawing/2014/main" id="{43AD8A6E-7966-47AF-B08F-7625AD133C1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96477" y="15279192"/>
            <a:ext cx="81523" cy="122083"/>
          </a:xfrm>
          <a:prstGeom prst="rect">
            <a:avLst/>
          </a:prstGeom>
        </p:spPr>
      </p:pic>
      <p:sp>
        <p:nvSpPr>
          <p:cNvPr id="34" name="TextBox 33">
            <a:extLst>
              <a:ext uri="{FF2B5EF4-FFF2-40B4-BE49-F238E27FC236}">
                <a16:creationId xmlns:a16="http://schemas.microsoft.com/office/drawing/2014/main" id="{CA843C2E-1D14-4BD4-A948-0830AF0B2FE5}"/>
              </a:ext>
            </a:extLst>
          </p:cNvPr>
          <p:cNvSpPr txBox="1"/>
          <p:nvPr/>
        </p:nvSpPr>
        <p:spPr>
          <a:xfrm>
            <a:off x="1781213" y="8255271"/>
            <a:ext cx="5049204" cy="1466940"/>
          </a:xfrm>
          <a:prstGeom prst="rect">
            <a:avLst/>
          </a:prstGeom>
          <a:noFill/>
        </p:spPr>
        <p:txBody>
          <a:bodyPr wrap="square">
            <a:spAutoFit/>
          </a:bodyPr>
          <a:lstStyle/>
          <a:p>
            <a:pPr>
              <a:lnSpc>
                <a:spcPct val="107000"/>
              </a:lnSpc>
            </a:pPr>
            <a:r>
              <a:rPr lang="cs-CZ" sz="1200" b="1" dirty="0">
                <a:effectLst/>
                <a:latin typeface="Calibri" panose="020F0502020204030204" pitchFamily="34" charset="0"/>
                <a:ea typeface="Calibri" panose="020F0502020204030204" pitchFamily="34" charset="0"/>
                <a:cs typeface="Times New Roman" panose="02020603050405020304" pitchFamily="18" charset="0"/>
              </a:rPr>
              <a:t>Jana Fuksová </a:t>
            </a:r>
            <a:r>
              <a:rPr lang="cs-CZ" sz="1200" dirty="0">
                <a:effectLst/>
                <a:latin typeface="Calibri" panose="020F0502020204030204" pitchFamily="34" charset="0"/>
                <a:ea typeface="Calibri" panose="020F0502020204030204" pitchFamily="34" charset="0"/>
                <a:cs typeface="Times New Roman" panose="02020603050405020304" pitchFamily="18" charset="0"/>
              </a:rPr>
              <a:t>je partnerkou v daňovém a právním oddělení KPMG v České republice. </a:t>
            </a:r>
          </a:p>
          <a:p>
            <a:pPr>
              <a:lnSpc>
                <a:spcPct val="107000"/>
              </a:lnSpc>
              <a:spcAft>
                <a:spcPts val="800"/>
              </a:spcAft>
            </a:pPr>
            <a:r>
              <a:rPr lang="cs-CZ" sz="1200" dirty="0">
                <a:effectLst/>
                <a:latin typeface="Calibri" panose="020F0502020204030204" pitchFamily="34" charset="0"/>
                <a:ea typeface="Calibri" panose="020F0502020204030204" pitchFamily="34" charset="0"/>
                <a:cs typeface="Times New Roman" panose="02020603050405020304" pitchFamily="18" charset="0"/>
              </a:rPr>
              <a:t>Vystudovala právnickou fakultu Univerzity Karlovy a LL.M. program mezinárodního daňového práva Vídeňské univerzity. Specializuje se především na oblast daňových sporů a zdanění finančních institucí. Je vedoucí </a:t>
            </a:r>
            <a:r>
              <a:rPr lang="cs-CZ" sz="1200" dirty="0">
                <a:latin typeface="Calibri" panose="020F0502020204030204" pitchFamily="34" charset="0"/>
                <a:ea typeface="Calibri" panose="020F0502020204030204" pitchFamily="34" charset="0"/>
                <a:cs typeface="Times New Roman" panose="02020603050405020304" pitchFamily="18" charset="0"/>
              </a:rPr>
              <a:t>redakční rady Bulletinu Komory daňových poradců. </a:t>
            </a:r>
            <a:r>
              <a:rPr lang="cs-CZ" sz="1200" dirty="0">
                <a:latin typeface="Calibri" panose="020F0502020204030204" pitchFamily="34" charset="0"/>
                <a:ea typeface="Calibri" panose="020F0502020204030204" pitchFamily="34" charset="0"/>
                <a:cs typeface="Calibri" panose="020F0502020204030204" pitchFamily="34" charset="0"/>
              </a:rPr>
              <a:t>Příležitostně se věnuje rovněž publikační a lektorské činnosti. </a:t>
            </a:r>
            <a:endParaRPr lang="cs-CZ"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0FF871B9-60D4-4748-B7E7-EEC14131677F}"/>
              </a:ext>
            </a:extLst>
          </p:cNvPr>
          <p:cNvSpPr txBox="1"/>
          <p:nvPr/>
        </p:nvSpPr>
        <p:spPr>
          <a:xfrm>
            <a:off x="683898" y="792014"/>
            <a:ext cx="6647047" cy="646331"/>
          </a:xfrm>
          <a:prstGeom prst="rect">
            <a:avLst/>
          </a:prstGeom>
          <a:noFill/>
        </p:spPr>
        <p:txBody>
          <a:bodyPr wrap="square" rtlCol="0">
            <a:spAutoFit/>
          </a:bodyPr>
          <a:lstStyle/>
          <a:p>
            <a:r>
              <a:rPr lang="cs-CZ" sz="3600" dirty="0">
                <a:solidFill>
                  <a:srgbClr val="CE3296"/>
                </a:solidFill>
              </a:rPr>
              <a:t>Daně, my love - </a:t>
            </a:r>
            <a:r>
              <a:rPr lang="cs-CZ" sz="3600" dirty="0" err="1">
                <a:solidFill>
                  <a:srgbClr val="CE3296"/>
                </a:solidFill>
              </a:rPr>
              <a:t>panelisté</a:t>
            </a:r>
            <a:endParaRPr lang="cs-CZ" sz="3600" dirty="0">
              <a:solidFill>
                <a:srgbClr val="CE3296"/>
              </a:solidFill>
            </a:endParaRPr>
          </a:p>
        </p:txBody>
      </p:sp>
      <p:pic>
        <p:nvPicPr>
          <p:cNvPr id="1026" name="Picture 2" descr="Ing. Mgr. Lenka Falešníková - Komora daňových poradců ČR">
            <a:extLst>
              <a:ext uri="{FF2B5EF4-FFF2-40B4-BE49-F238E27FC236}">
                <a16:creationId xmlns:a16="http://schemas.microsoft.com/office/drawing/2014/main" id="{C88826AE-4AAB-FA8F-E5BE-868F66A9E62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6450" y="1722839"/>
            <a:ext cx="822765" cy="117993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adovan Dolezel">
            <a:extLst>
              <a:ext uri="{FF2B5EF4-FFF2-40B4-BE49-F238E27FC236}">
                <a16:creationId xmlns:a16="http://schemas.microsoft.com/office/drawing/2014/main" id="{335E927D-8E7A-E61C-0814-19A4440EC21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8348" y="3187267"/>
            <a:ext cx="816130" cy="81613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Profile photo of Hana Baráková">
            <a:extLst>
              <a:ext uri="{FF2B5EF4-FFF2-40B4-BE49-F238E27FC236}">
                <a16:creationId xmlns:a16="http://schemas.microsoft.com/office/drawing/2014/main" id="{7594C4F4-55AA-CE8C-188D-2716542FF555}"/>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16598" y="4892914"/>
            <a:ext cx="816130" cy="81613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Profile photo of Pavol Škápik">
            <a:extLst>
              <a:ext uri="{FF2B5EF4-FFF2-40B4-BE49-F238E27FC236}">
                <a16:creationId xmlns:a16="http://schemas.microsoft.com/office/drawing/2014/main" id="{F2CFC2D8-CDD4-0679-77DB-C81793CCB788}"/>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14247" y="6790843"/>
            <a:ext cx="747111" cy="74711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Profile photo of Jana Fuksová">
            <a:extLst>
              <a:ext uri="{FF2B5EF4-FFF2-40B4-BE49-F238E27FC236}">
                <a16:creationId xmlns:a16="http://schemas.microsoft.com/office/drawing/2014/main" id="{A1508EF1-C268-5ABC-2129-8152368EFC3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93868" y="8307528"/>
            <a:ext cx="747112" cy="747112"/>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11F2DD89-2316-90F8-4A95-38356477256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81936" y="8307528"/>
            <a:ext cx="755372" cy="971192"/>
          </a:xfrm>
          <a:prstGeom prst="rect">
            <a:avLst/>
          </a:prstGeom>
        </p:spPr>
      </p:pic>
    </p:spTree>
    <p:extLst>
      <p:ext uri="{BB962C8B-B14F-4D97-AF65-F5344CB8AC3E}">
        <p14:creationId xmlns:p14="http://schemas.microsoft.com/office/powerpoint/2010/main" val="3747504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1">
            <a:extLst>
              <a:ext uri="{FF2B5EF4-FFF2-40B4-BE49-F238E27FC236}">
                <a16:creationId xmlns:a16="http://schemas.microsoft.com/office/drawing/2014/main" id="{3FFD1993-EE3C-4540-8BD5-1C5094594A19}"/>
              </a:ext>
            </a:extLst>
          </p:cNvPr>
          <p:cNvSpPr>
            <a:spLocks noChangeArrowheads="1"/>
          </p:cNvSpPr>
          <p:nvPr/>
        </p:nvSpPr>
        <p:spPr bwMode="auto">
          <a:xfrm>
            <a:off x="1801583" y="1793954"/>
            <a:ext cx="5042853" cy="1664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nSpc>
                <a:spcPct val="107000"/>
              </a:lnSpc>
            </a:pPr>
            <a:r>
              <a:rPr lang="cs-CZ" sz="1200" b="1" dirty="0">
                <a:latin typeface="Calibri" panose="020F0502020204030204" pitchFamily="34" charset="0"/>
                <a:cs typeface="Times New Roman" panose="02020603050405020304" pitchFamily="18" charset="0"/>
              </a:rPr>
              <a:t>Michal Dvořák </a:t>
            </a:r>
            <a:r>
              <a:rPr lang="cs-CZ" sz="1200" dirty="0">
                <a:latin typeface="Calibri" panose="020F0502020204030204" pitchFamily="34" charset="0"/>
                <a:cs typeface="Times New Roman" panose="02020603050405020304" pitchFamily="18" charset="0"/>
              </a:rPr>
              <a:t>je partnerem vlastní společnosti </a:t>
            </a:r>
            <a:r>
              <a:rPr lang="cs-CZ" sz="1200" dirty="0" err="1">
                <a:latin typeface="Calibri" panose="020F0502020204030204" pitchFamily="34" charset="0"/>
                <a:cs typeface="Times New Roman" panose="02020603050405020304" pitchFamily="18" charset="0"/>
              </a:rPr>
              <a:t>DvoTax</a:t>
            </a:r>
            <a:r>
              <a:rPr lang="cs-CZ" sz="1200" dirty="0">
                <a:latin typeface="Calibri" panose="020F0502020204030204" pitchFamily="34" charset="0"/>
                <a:cs typeface="Times New Roman" panose="02020603050405020304" pitchFamily="18" charset="0"/>
              </a:rPr>
              <a:t>.</a:t>
            </a:r>
          </a:p>
          <a:p>
            <a:pPr>
              <a:lnSpc>
                <a:spcPct val="107000"/>
              </a:lnSpc>
              <a:spcAft>
                <a:spcPts val="800"/>
              </a:spcAft>
            </a:pPr>
            <a:r>
              <a:rPr lang="cs-CZ" sz="1200" dirty="0">
                <a:latin typeface="Calibri" panose="020F0502020204030204" pitchFamily="34" charset="0"/>
                <a:cs typeface="Times New Roman" panose="02020603050405020304" pitchFamily="18" charset="0"/>
              </a:rPr>
              <a:t>Vystudoval Vysokou školu ekonomickou v Praze v oboru zdanění a daňová politika. Již v průběhu studia složil zkoušky daňového poradce a započal svou profesní cestu v daňově poradenské společnosti, kde se soustředil především na problematiku daňových sporů. V současnosti se zaměřuje zejména na problematiku daní z příjmů právnických osob. Věnuje se rovněž publikační činnosti do odborných periodik. Je členem prezidia Komory daňových poradců a </a:t>
            </a:r>
            <a:r>
              <a:rPr lang="cs-CZ" sz="1200" dirty="0">
                <a:latin typeface="Calibri" panose="020F0502020204030204" pitchFamily="34" charset="0"/>
                <a:ea typeface="Calibri" panose="020F0502020204030204" pitchFamily="34" charset="0"/>
                <a:cs typeface="Times New Roman" panose="02020603050405020304" pitchFamily="18" charset="0"/>
              </a:rPr>
              <a:t>redakční rady Bulletinu Komory daňových poradců.</a:t>
            </a:r>
            <a:endParaRPr lang="cs-CZ" sz="1200" dirty="0">
              <a:latin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0FF871B9-60D4-4748-B7E7-EEC14131677F}"/>
              </a:ext>
            </a:extLst>
          </p:cNvPr>
          <p:cNvSpPr txBox="1"/>
          <p:nvPr/>
        </p:nvSpPr>
        <p:spPr>
          <a:xfrm>
            <a:off x="683898" y="792014"/>
            <a:ext cx="6647047" cy="646331"/>
          </a:xfrm>
          <a:prstGeom prst="rect">
            <a:avLst/>
          </a:prstGeom>
          <a:noFill/>
        </p:spPr>
        <p:txBody>
          <a:bodyPr wrap="square" rtlCol="0">
            <a:spAutoFit/>
          </a:bodyPr>
          <a:lstStyle/>
          <a:p>
            <a:r>
              <a:rPr lang="cs-CZ" sz="3600" dirty="0">
                <a:solidFill>
                  <a:srgbClr val="CE3296"/>
                </a:solidFill>
              </a:rPr>
              <a:t>Daně, my love - diskutující</a:t>
            </a:r>
          </a:p>
        </p:txBody>
      </p:sp>
      <p:sp>
        <p:nvSpPr>
          <p:cNvPr id="18" name="TextBox 17">
            <a:extLst>
              <a:ext uri="{FF2B5EF4-FFF2-40B4-BE49-F238E27FC236}">
                <a16:creationId xmlns:a16="http://schemas.microsoft.com/office/drawing/2014/main" id="{9806B5B4-453E-4EEC-8B5E-99F42DF2FE23}"/>
              </a:ext>
            </a:extLst>
          </p:cNvPr>
          <p:cNvSpPr txBox="1"/>
          <p:nvPr/>
        </p:nvSpPr>
        <p:spPr>
          <a:xfrm>
            <a:off x="716600" y="4051300"/>
            <a:ext cx="6647047" cy="646331"/>
          </a:xfrm>
          <a:prstGeom prst="rect">
            <a:avLst/>
          </a:prstGeom>
          <a:noFill/>
        </p:spPr>
        <p:txBody>
          <a:bodyPr wrap="square" rtlCol="0">
            <a:spAutoFit/>
          </a:bodyPr>
          <a:lstStyle/>
          <a:p>
            <a:r>
              <a:rPr lang="cs-CZ" sz="3600" dirty="0">
                <a:solidFill>
                  <a:srgbClr val="CE3296"/>
                </a:solidFill>
              </a:rPr>
              <a:t>Daně, my love - moderátor</a:t>
            </a:r>
          </a:p>
        </p:txBody>
      </p:sp>
      <p:sp>
        <p:nvSpPr>
          <p:cNvPr id="2" name="TextBox 1">
            <a:extLst>
              <a:ext uri="{FF2B5EF4-FFF2-40B4-BE49-F238E27FC236}">
                <a16:creationId xmlns:a16="http://schemas.microsoft.com/office/drawing/2014/main" id="{02F16F7B-63A7-1F99-AE6F-4518EF63ABEE}"/>
              </a:ext>
            </a:extLst>
          </p:cNvPr>
          <p:cNvSpPr txBox="1"/>
          <p:nvPr/>
        </p:nvSpPr>
        <p:spPr>
          <a:xfrm>
            <a:off x="1801583" y="4936502"/>
            <a:ext cx="5042854" cy="1466940"/>
          </a:xfrm>
          <a:prstGeom prst="rect">
            <a:avLst/>
          </a:prstGeom>
          <a:noFill/>
        </p:spPr>
        <p:txBody>
          <a:bodyPr wrap="square">
            <a:spAutoFit/>
          </a:bodyPr>
          <a:lstStyle/>
          <a:p>
            <a:pPr>
              <a:lnSpc>
                <a:spcPct val="107000"/>
              </a:lnSpc>
            </a:pPr>
            <a:r>
              <a:rPr lang="cs-CZ" sz="1200" b="1" dirty="0">
                <a:effectLst/>
                <a:latin typeface="Calibri" panose="020F0502020204030204" pitchFamily="34" charset="0"/>
                <a:ea typeface="Calibri" panose="020F0502020204030204" pitchFamily="34" charset="0"/>
                <a:cs typeface="Calibri" panose="020F0502020204030204" pitchFamily="34" charset="0"/>
              </a:rPr>
              <a:t>Petr Toman </a:t>
            </a:r>
            <a:r>
              <a:rPr lang="cs-CZ" sz="1200" dirty="0">
                <a:effectLst/>
                <a:latin typeface="Calibri" panose="020F0502020204030204" pitchFamily="34" charset="0"/>
                <a:ea typeface="Calibri" panose="020F0502020204030204" pitchFamily="34" charset="0"/>
                <a:cs typeface="Calibri" panose="020F0502020204030204" pitchFamily="34" charset="0"/>
              </a:rPr>
              <a:t>je viceprezidentem Komory daňových poradců.</a:t>
            </a:r>
          </a:p>
          <a:p>
            <a:pPr>
              <a:lnSpc>
                <a:spcPct val="107000"/>
              </a:lnSpc>
            </a:pPr>
            <a:r>
              <a:rPr lang="cs-CZ" sz="1200" dirty="0">
                <a:effectLst/>
                <a:latin typeface="Calibri" panose="020F0502020204030204" pitchFamily="34" charset="0"/>
                <a:ea typeface="Calibri" panose="020F0502020204030204" pitchFamily="34" charset="0"/>
                <a:cs typeface="Calibri" panose="020F0502020204030204" pitchFamily="34" charset="0"/>
              </a:rPr>
              <a:t>V oblasti daní působí již více než dvě desetiletí. Vystudoval obor financí na Vysoké škole ekonomické a právo na Karlově Univerzitě. Je partnerem daňově poradenské společnosti KPMG Česká republika, s.r.o., kde se specializuje zejména na oblast nepřímých daní a daňového procesu. V rámci lektorské činnosti působí na katedře veřejných financí Vysoké školy ekonomické a právnické fakultě Univerzity Karlovy.  </a:t>
            </a:r>
          </a:p>
        </p:txBody>
      </p:sp>
      <p:pic>
        <p:nvPicPr>
          <p:cNvPr id="4" name="Picture 3" descr="A person in a suit and tie&#10;&#10;AI-generated content may be incorrect.">
            <a:extLst>
              <a:ext uri="{FF2B5EF4-FFF2-40B4-BE49-F238E27FC236}">
                <a16:creationId xmlns:a16="http://schemas.microsoft.com/office/drawing/2014/main" id="{84079EEC-E574-3FB7-AD1E-44F8CCF4BD56}"/>
              </a:ext>
            </a:extLst>
          </p:cNvPr>
          <p:cNvPicPr>
            <a:picLocks noChangeAspect="1"/>
          </p:cNvPicPr>
          <p:nvPr/>
        </p:nvPicPr>
        <p:blipFill>
          <a:blip r:embed="rId2" cstate="print">
            <a:extLst>
              <a:ext uri="{28A0092B-C50C-407E-A947-70E740481C1C}">
                <a14:useLocalDpi xmlns:a14="http://schemas.microsoft.com/office/drawing/2010/main" val="0"/>
              </a:ext>
            </a:extLst>
          </a:blip>
          <a:srcRect l="31852" t="14004" r="34640" b="10507"/>
          <a:stretch/>
        </p:blipFill>
        <p:spPr>
          <a:xfrm>
            <a:off x="732122" y="4936502"/>
            <a:ext cx="824400" cy="1238400"/>
          </a:xfrm>
          <a:prstGeom prst="rect">
            <a:avLst/>
          </a:prstGeom>
        </p:spPr>
      </p:pic>
      <p:pic>
        <p:nvPicPr>
          <p:cNvPr id="3" name="Picture 2">
            <a:extLst>
              <a:ext uri="{FF2B5EF4-FFF2-40B4-BE49-F238E27FC236}">
                <a16:creationId xmlns:a16="http://schemas.microsoft.com/office/drawing/2014/main" id="{D20315D5-6C48-41C2-0ACB-4BA04C44C084}"/>
              </a:ext>
            </a:extLst>
          </p:cNvPr>
          <p:cNvPicPr>
            <a:picLocks noChangeAspect="1"/>
          </p:cNvPicPr>
          <p:nvPr/>
        </p:nvPicPr>
        <p:blipFill>
          <a:blip r:embed="rId3">
            <a:extLst>
              <a:ext uri="{28A0092B-C50C-407E-A947-70E740481C1C}">
                <a14:useLocalDpi xmlns:a14="http://schemas.microsoft.com/office/drawing/2010/main" val="0"/>
              </a:ext>
            </a:extLst>
          </a:blip>
          <a:srcRect l="33105" t="12569" r="29886" b="2839"/>
          <a:stretch>
            <a:fillRect/>
          </a:stretch>
        </p:blipFill>
        <p:spPr>
          <a:xfrm>
            <a:off x="732122" y="1742658"/>
            <a:ext cx="828000" cy="1251976"/>
          </a:xfrm>
          <a:prstGeom prst="rect">
            <a:avLst/>
          </a:prstGeom>
        </p:spPr>
      </p:pic>
    </p:spTree>
    <p:extLst>
      <p:ext uri="{BB962C8B-B14F-4D97-AF65-F5344CB8AC3E}">
        <p14:creationId xmlns:p14="http://schemas.microsoft.com/office/powerpoint/2010/main" val="3428770611"/>
      </p:ext>
    </p:extLst>
  </p:cSld>
  <p:clrMapOvr>
    <a:masterClrMapping/>
  </p:clrMapOvr>
</p:sld>
</file>

<file path=ppt/theme/theme1.xml><?xml version="1.0" encoding="utf-8"?>
<a:theme xmlns:a="http://schemas.openxmlformats.org/drawingml/2006/main" name="Master">
  <a:themeElements>
    <a:clrScheme name="KPMG Colors">
      <a:dk1>
        <a:sysClr val="windowText" lastClr="000000"/>
      </a:dk1>
      <a:lt1>
        <a:sysClr val="window" lastClr="FFFFFF"/>
      </a:lt1>
      <a:dk2>
        <a:srgbClr val="00338D"/>
      </a:dk2>
      <a:lt2>
        <a:srgbClr val="FFFFFF"/>
      </a:lt2>
      <a:accent1>
        <a:srgbClr val="005EB8"/>
      </a:accent1>
      <a:accent2>
        <a:srgbClr val="0091DA"/>
      </a:accent2>
      <a:accent3>
        <a:srgbClr val="483698"/>
      </a:accent3>
      <a:accent4>
        <a:srgbClr val="470A68"/>
      </a:accent4>
      <a:accent5>
        <a:srgbClr val="6D2077"/>
      </a:accent5>
      <a:accent6>
        <a:srgbClr val="00A3A1"/>
      </a:accent6>
      <a:hlink>
        <a:srgbClr val="00A3A1"/>
      </a:hlink>
      <a:folHlink>
        <a:srgbClr val="0091DA"/>
      </a:folHlink>
    </a:clrScheme>
    <a:fontScheme name="KPMG">
      <a:majorFont>
        <a:latin typeface="KPMG Extralight"/>
        <a:ea typeface=""/>
        <a:cs typeface=""/>
      </a:majorFont>
      <a:minorFont>
        <a:latin typeface="Univers for KPMG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2019</TotalTime>
  <Words>685</Words>
  <Application>Microsoft Office PowerPoint</Application>
  <PresentationFormat>Vlastní</PresentationFormat>
  <Paragraphs>31</Paragraphs>
  <Slides>3</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3</vt:i4>
      </vt:variant>
    </vt:vector>
  </HeadingPairs>
  <TitlesOfParts>
    <vt:vector size="6" baseType="lpstr">
      <vt:lpstr>Calibri</vt:lpstr>
      <vt:lpstr>Univers for KPMG Light</vt:lpstr>
      <vt:lpstr>Master</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Offer_KPMG</dc:title>
  <dc:creator>Kostova, Zlatina</dc:creator>
  <cp:lastModifiedBy>Monika Sedláková</cp:lastModifiedBy>
  <cp:revision>213</cp:revision>
  <cp:lastPrinted>2026-03-04T16:08:54Z</cp:lastPrinted>
  <dcterms:created xsi:type="dcterms:W3CDTF">2021-02-05T08:49:45Z</dcterms:created>
  <dcterms:modified xsi:type="dcterms:W3CDTF">2026-03-23T09:16:56Z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2018-11-08T00:00:00Z</vt:filetime>
  </property>
  <property fmtid="{D5CDD505-2E9C-101B-9397-08002B2CF9AE}" pid="3" name="Creator">
    <vt:lpwstr>Adobe InDesign CC 14.0 (Macintosh)</vt:lpwstr>
  </property>
  <property fmtid="{D5CDD505-2E9C-101B-9397-08002B2CF9AE}" pid="4" name="LastSaved">
    <vt:filetime>2021-02-05T00:00:00Z</vt:filetime>
  </property>
</Properties>
</file>